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0.xml" ContentType="application/vnd.openxmlformats-officedocument.theme+xml"/>
  <Override PartName="/ppt/slideLayouts/slideLayout2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5197" r:id="rId4"/>
    <p:sldMasterId id="2147485308" r:id="rId5"/>
    <p:sldMasterId id="2147485265" r:id="rId6"/>
    <p:sldMasterId id="2147485268" r:id="rId7"/>
    <p:sldMasterId id="2147485273" r:id="rId8"/>
    <p:sldMasterId id="2147485303" r:id="rId9"/>
    <p:sldMasterId id="2147485297" r:id="rId10"/>
    <p:sldMasterId id="2147485288" r:id="rId11"/>
    <p:sldMasterId id="2147485281" r:id="rId12"/>
    <p:sldMasterId id="2147485206" r:id="rId13"/>
    <p:sldMasterId id="2147485242" r:id="rId14"/>
  </p:sldMasterIdLst>
  <p:notesMasterIdLst>
    <p:notesMasterId r:id="rId44"/>
  </p:notesMasterIdLst>
  <p:handoutMasterIdLst>
    <p:handoutMasterId r:id="rId45"/>
  </p:handoutMasterIdLst>
  <p:sldIdLst>
    <p:sldId id="256" r:id="rId15"/>
    <p:sldId id="394" r:id="rId16"/>
    <p:sldId id="399" r:id="rId17"/>
    <p:sldId id="366" r:id="rId18"/>
    <p:sldId id="400" r:id="rId19"/>
    <p:sldId id="401" r:id="rId20"/>
    <p:sldId id="403" r:id="rId21"/>
    <p:sldId id="404" r:id="rId22"/>
    <p:sldId id="405" r:id="rId23"/>
    <p:sldId id="406" r:id="rId24"/>
    <p:sldId id="407" r:id="rId25"/>
    <p:sldId id="410" r:id="rId26"/>
    <p:sldId id="409" r:id="rId27"/>
    <p:sldId id="411" r:id="rId28"/>
    <p:sldId id="412" r:id="rId29"/>
    <p:sldId id="413" r:id="rId30"/>
    <p:sldId id="414" r:id="rId31"/>
    <p:sldId id="415" r:id="rId32"/>
    <p:sldId id="416" r:id="rId33"/>
    <p:sldId id="418" r:id="rId34"/>
    <p:sldId id="419" r:id="rId35"/>
    <p:sldId id="420" r:id="rId36"/>
    <p:sldId id="421" r:id="rId37"/>
    <p:sldId id="422" r:id="rId38"/>
    <p:sldId id="423" r:id="rId39"/>
    <p:sldId id="424" r:id="rId40"/>
    <p:sldId id="425" r:id="rId41"/>
    <p:sldId id="426" r:id="rId42"/>
    <p:sldId id="289" r:id="rId4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nhild Berg" initials="GB" lastIdx="12" clrIdx="0">
    <p:extLst>
      <p:ext uri="{19B8F6BF-5375-455C-9EA6-DF929625EA0E}">
        <p15:presenceInfo xmlns:p15="http://schemas.microsoft.com/office/powerpoint/2012/main" userId="S-1-5-21-88094858-919529-1617787245-358938" providerId="AD"/>
      </p:ext>
    </p:extLst>
  </p:cmAuthor>
  <p:cmAuthor id="2" name="Ayanda Mavundla" initials="AM" lastIdx="3" clrIdx="1">
    <p:extLst>
      <p:ext uri="{19B8F6BF-5375-455C-9EA6-DF929625EA0E}">
        <p15:presenceInfo xmlns:p15="http://schemas.microsoft.com/office/powerpoint/2012/main" userId="S-1-5-21-88094858-919529-1617787245-599859" providerId="AD"/>
      </p:ext>
    </p:extLst>
  </p:cmAuthor>
  <p:cmAuthor id="3" name="Julian Casal" initials="JC" lastIdx="1" clrIdx="2">
    <p:extLst>
      <p:ext uri="{19B8F6BF-5375-455C-9EA6-DF929625EA0E}">
        <p15:presenceInfo xmlns:p15="http://schemas.microsoft.com/office/powerpoint/2012/main" userId="S::jcasal@worldbank.org::df80bac8-16d4-4acb-83eb-d0e5fba8f268" providerId="AD"/>
      </p:ext>
    </p:extLst>
  </p:cmAuthor>
  <p:cmAuthor id="4" name="Claudia Meek" initials="CM" lastIdx="2" clrIdx="3">
    <p:extLst>
      <p:ext uri="{19B8F6BF-5375-455C-9EA6-DF929625EA0E}">
        <p15:presenceInfo xmlns:p15="http://schemas.microsoft.com/office/powerpoint/2012/main" userId="Claudia Me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3DD7D8-448F-4621-A208-FA802DC3F44E}" v="16" dt="2020-11-24T12:38:31.1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9" autoAdjust="0"/>
    <p:restoredTop sz="93301" autoAdjust="0"/>
  </p:normalViewPr>
  <p:slideViewPr>
    <p:cSldViewPr snapToGrid="0" snapToObjects="1">
      <p:cViewPr varScale="1">
        <p:scale>
          <a:sx n="98" d="100"/>
          <a:sy n="98" d="100"/>
        </p:scale>
        <p:origin x="35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0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notesMaster" Target="notesMasters/notesMaster1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commentAuthors" Target="commentAuthors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arlisle Meek" userId="7c96b20f-30f7-44c1-9d37-4e1c66b1bf35" providerId="ADAL" clId="{5A3750BB-07CB-4458-A932-77FA5D09A1DC}"/>
    <pc:docChg chg="undo custSel addSld delSld modSld">
      <pc:chgData name="Claudia Carlisle Meek" userId="7c96b20f-30f7-44c1-9d37-4e1c66b1bf35" providerId="ADAL" clId="{5A3750BB-07CB-4458-A932-77FA5D09A1DC}" dt="2020-11-24T12:38:31.143" v="509"/>
      <pc:docMkLst>
        <pc:docMk/>
      </pc:docMkLst>
      <pc:sldChg chg="modSp del">
        <pc:chgData name="Claudia Carlisle Meek" userId="7c96b20f-30f7-44c1-9d37-4e1c66b1bf35" providerId="ADAL" clId="{5A3750BB-07CB-4458-A932-77FA5D09A1DC}" dt="2020-11-24T11:25:29.421" v="503" actId="2696"/>
        <pc:sldMkLst>
          <pc:docMk/>
          <pc:sldMk cId="1050163660" sldId="260"/>
        </pc:sldMkLst>
        <pc:spChg chg="mod">
          <ac:chgData name="Claudia Carlisle Meek" userId="7c96b20f-30f7-44c1-9d37-4e1c66b1bf35" providerId="ADAL" clId="{5A3750BB-07CB-4458-A932-77FA5D09A1DC}" dt="2020-11-24T11:23:48.955" v="467" actId="6549"/>
          <ac:spMkLst>
            <pc:docMk/>
            <pc:sldMk cId="1050163660" sldId="260"/>
            <ac:spMk id="2" creationId="{00000000-0000-0000-0000-000000000000}"/>
          </ac:spMkLst>
        </pc:spChg>
      </pc:sldChg>
      <pc:sldChg chg="del">
        <pc:chgData name="Claudia Carlisle Meek" userId="7c96b20f-30f7-44c1-9d37-4e1c66b1bf35" providerId="ADAL" clId="{5A3750BB-07CB-4458-A932-77FA5D09A1DC}" dt="2020-11-24T11:25:33.286" v="505" actId="2696"/>
        <pc:sldMkLst>
          <pc:docMk/>
          <pc:sldMk cId="1936205910" sldId="340"/>
        </pc:sldMkLst>
      </pc:sldChg>
      <pc:sldChg chg="add">
        <pc:chgData name="Claudia Carlisle Meek" userId="7c96b20f-30f7-44c1-9d37-4e1c66b1bf35" providerId="ADAL" clId="{5A3750BB-07CB-4458-A932-77FA5D09A1DC}" dt="2020-11-24T11:25:39.572" v="507"/>
        <pc:sldMkLst>
          <pc:docMk/>
          <pc:sldMk cId="2227984801" sldId="340"/>
        </pc:sldMkLst>
      </pc:sldChg>
      <pc:sldChg chg="modSp add">
        <pc:chgData name="Claudia Carlisle Meek" userId="7c96b20f-30f7-44c1-9d37-4e1c66b1bf35" providerId="ADAL" clId="{5A3750BB-07CB-4458-A932-77FA5D09A1DC}" dt="2020-11-24T11:26:10.883" v="508" actId="20577"/>
        <pc:sldMkLst>
          <pc:docMk/>
          <pc:sldMk cId="1577759808" sldId="366"/>
        </pc:sldMkLst>
        <pc:spChg chg="mod">
          <ac:chgData name="Claudia Carlisle Meek" userId="7c96b20f-30f7-44c1-9d37-4e1c66b1bf35" providerId="ADAL" clId="{5A3750BB-07CB-4458-A932-77FA5D09A1DC}" dt="2020-11-24T11:26:10.883" v="508" actId="20577"/>
          <ac:spMkLst>
            <pc:docMk/>
            <pc:sldMk cId="1577759808" sldId="366"/>
            <ac:spMk id="6" creationId="{00000000-0000-0000-0000-000000000000}"/>
          </ac:spMkLst>
        </pc:spChg>
      </pc:sldChg>
      <pc:sldChg chg="del">
        <pc:chgData name="Claudia Carlisle Meek" userId="7c96b20f-30f7-44c1-9d37-4e1c66b1bf35" providerId="ADAL" clId="{5A3750BB-07CB-4458-A932-77FA5D09A1DC}" dt="2020-11-24T11:25:33.267" v="504" actId="2696"/>
        <pc:sldMkLst>
          <pc:docMk/>
          <pc:sldMk cId="4097096485" sldId="366"/>
        </pc:sldMkLst>
      </pc:sldChg>
      <pc:sldChg chg="addSp modSp modTransition">
        <pc:chgData name="Claudia Carlisle Meek" userId="7c96b20f-30f7-44c1-9d37-4e1c66b1bf35" providerId="ADAL" clId="{5A3750BB-07CB-4458-A932-77FA5D09A1DC}" dt="2020-11-24T12:38:31.143" v="509"/>
        <pc:sldMkLst>
          <pc:docMk/>
          <pc:sldMk cId="2737265149" sldId="368"/>
        </pc:sldMkLst>
        <pc:spChg chg="add mod">
          <ac:chgData name="Claudia Carlisle Meek" userId="7c96b20f-30f7-44c1-9d37-4e1c66b1bf35" providerId="ADAL" clId="{5A3750BB-07CB-4458-A932-77FA5D09A1DC}" dt="2020-11-24T10:40:39.051" v="42" actId="1076"/>
          <ac:spMkLst>
            <pc:docMk/>
            <pc:sldMk cId="2737265149" sldId="368"/>
            <ac:spMk id="2" creationId="{45A73200-7EFF-432C-9EA6-98651FDF6FF6}"/>
          </ac:spMkLst>
        </pc:spChg>
      </pc:sldChg>
      <pc:sldChg chg="del">
        <pc:chgData name="Claudia Carlisle Meek" userId="7c96b20f-30f7-44c1-9d37-4e1c66b1bf35" providerId="ADAL" clId="{5A3750BB-07CB-4458-A932-77FA5D09A1DC}" dt="2020-11-24T10:39:44.534" v="1" actId="2696"/>
        <pc:sldMkLst>
          <pc:docMk/>
          <pc:sldMk cId="3126340702" sldId="385"/>
        </pc:sldMkLst>
      </pc:sldChg>
      <pc:sldChg chg="addSp modSp">
        <pc:chgData name="Claudia Carlisle Meek" userId="7c96b20f-30f7-44c1-9d37-4e1c66b1bf35" providerId="ADAL" clId="{5A3750BB-07CB-4458-A932-77FA5D09A1DC}" dt="2020-11-24T10:41:21.389" v="135" actId="20577"/>
        <pc:sldMkLst>
          <pc:docMk/>
          <pc:sldMk cId="3517249605" sldId="393"/>
        </pc:sldMkLst>
        <pc:spChg chg="add mod">
          <ac:chgData name="Claudia Carlisle Meek" userId="7c96b20f-30f7-44c1-9d37-4e1c66b1bf35" providerId="ADAL" clId="{5A3750BB-07CB-4458-A932-77FA5D09A1DC}" dt="2020-11-24T10:41:21.389" v="135" actId="20577"/>
          <ac:spMkLst>
            <pc:docMk/>
            <pc:sldMk cId="3517249605" sldId="393"/>
            <ac:spMk id="3" creationId="{5DC046A1-B97F-4B6A-A74B-23122018681E}"/>
          </ac:spMkLst>
        </pc:spChg>
      </pc:sldChg>
      <pc:sldChg chg="modSp">
        <pc:chgData name="Claudia Carlisle Meek" userId="7c96b20f-30f7-44c1-9d37-4e1c66b1bf35" providerId="ADAL" clId="{5A3750BB-07CB-4458-A932-77FA5D09A1DC}" dt="2020-11-24T10:48:34.296" v="394" actId="113"/>
        <pc:sldMkLst>
          <pc:docMk/>
          <pc:sldMk cId="3349398997" sldId="394"/>
        </pc:sldMkLst>
        <pc:spChg chg="mod">
          <ac:chgData name="Claudia Carlisle Meek" userId="7c96b20f-30f7-44c1-9d37-4e1c66b1bf35" providerId="ADAL" clId="{5A3750BB-07CB-4458-A932-77FA5D09A1DC}" dt="2020-11-24T10:48:34.296" v="394" actId="113"/>
          <ac:spMkLst>
            <pc:docMk/>
            <pc:sldMk cId="3349398997" sldId="394"/>
            <ac:spMk id="3" creationId="{80BDF544-5D40-4CEA-B6BB-759DC81F7247}"/>
          </ac:spMkLst>
        </pc:spChg>
      </pc:sldChg>
      <pc:sldChg chg="del">
        <pc:chgData name="Claudia Carlisle Meek" userId="7c96b20f-30f7-44c1-9d37-4e1c66b1bf35" providerId="ADAL" clId="{5A3750BB-07CB-4458-A932-77FA5D09A1DC}" dt="2020-11-24T11:25:33.302" v="506" actId="2696"/>
        <pc:sldMkLst>
          <pc:docMk/>
          <pc:sldMk cId="2520395579" sldId="395"/>
        </pc:sldMkLst>
      </pc:sldChg>
      <pc:sldChg chg="add">
        <pc:chgData name="Claudia Carlisle Meek" userId="7c96b20f-30f7-44c1-9d37-4e1c66b1bf35" providerId="ADAL" clId="{5A3750BB-07CB-4458-A932-77FA5D09A1DC}" dt="2020-11-24T11:25:39.572" v="507"/>
        <pc:sldMkLst>
          <pc:docMk/>
          <pc:sldMk cId="3012103881" sldId="395"/>
        </pc:sldMkLst>
      </pc:sldChg>
      <pc:sldChg chg="add">
        <pc:chgData name="Claudia Carlisle Meek" userId="7c96b20f-30f7-44c1-9d37-4e1c66b1bf35" providerId="ADAL" clId="{5A3750BB-07CB-4458-A932-77FA5D09A1DC}" dt="2020-11-24T10:39:39.286" v="0"/>
        <pc:sldMkLst>
          <pc:docMk/>
          <pc:sldMk cId="1930756360" sldId="396"/>
        </pc:sldMkLst>
      </pc:sldChg>
      <pc:sldChg chg="addSp delSp modSp add">
        <pc:chgData name="Claudia Carlisle Meek" userId="7c96b20f-30f7-44c1-9d37-4e1c66b1bf35" providerId="ADAL" clId="{5A3750BB-07CB-4458-A932-77FA5D09A1DC}" dt="2020-11-24T10:48:08.143" v="389" actId="113"/>
        <pc:sldMkLst>
          <pc:docMk/>
          <pc:sldMk cId="1053886440" sldId="397"/>
        </pc:sldMkLst>
        <pc:spChg chg="mod">
          <ac:chgData name="Claudia Carlisle Meek" userId="7c96b20f-30f7-44c1-9d37-4e1c66b1bf35" providerId="ADAL" clId="{5A3750BB-07CB-4458-A932-77FA5D09A1DC}" dt="2020-11-24T10:44:35.416" v="229" actId="20577"/>
          <ac:spMkLst>
            <pc:docMk/>
            <pc:sldMk cId="1053886440" sldId="397"/>
            <ac:spMk id="2" creationId="{E83DCD27-13E7-4B47-93AC-D4065DF9A481}"/>
          </ac:spMkLst>
        </pc:spChg>
        <pc:spChg chg="del">
          <ac:chgData name="Claudia Carlisle Meek" userId="7c96b20f-30f7-44c1-9d37-4e1c66b1bf35" providerId="ADAL" clId="{5A3750BB-07CB-4458-A932-77FA5D09A1DC}" dt="2020-11-24T10:44:38.019" v="230" actId="478"/>
          <ac:spMkLst>
            <pc:docMk/>
            <pc:sldMk cId="1053886440" sldId="397"/>
            <ac:spMk id="3" creationId="{E59EF3D7-21FA-4AF9-A07E-008219B3370F}"/>
          </ac:spMkLst>
        </pc:spChg>
        <pc:spChg chg="del">
          <ac:chgData name="Claudia Carlisle Meek" userId="7c96b20f-30f7-44c1-9d37-4e1c66b1bf35" providerId="ADAL" clId="{5A3750BB-07CB-4458-A932-77FA5D09A1DC}" dt="2020-11-24T10:47:30.242" v="299" actId="478"/>
          <ac:spMkLst>
            <pc:docMk/>
            <pc:sldMk cId="1053886440" sldId="397"/>
            <ac:spMk id="4" creationId="{AF700923-C3B3-420C-9AEF-1119F04C2F2E}"/>
          </ac:spMkLst>
        </pc:spChg>
        <pc:spChg chg="add mod">
          <ac:chgData name="Claudia Carlisle Meek" userId="7c96b20f-30f7-44c1-9d37-4e1c66b1bf35" providerId="ADAL" clId="{5A3750BB-07CB-4458-A932-77FA5D09A1DC}" dt="2020-11-24T10:48:08.143" v="389" actId="113"/>
          <ac:spMkLst>
            <pc:docMk/>
            <pc:sldMk cId="1053886440" sldId="397"/>
            <ac:spMk id="8" creationId="{A34E1687-2983-41D2-B82A-AF709EE0F16A}"/>
          </ac:spMkLst>
        </pc:spChg>
        <pc:picChg chg="add mod">
          <ac:chgData name="Claudia Carlisle Meek" userId="7c96b20f-30f7-44c1-9d37-4e1c66b1bf35" providerId="ADAL" clId="{5A3750BB-07CB-4458-A932-77FA5D09A1DC}" dt="2020-11-24T10:47:28.188" v="298" actId="1076"/>
          <ac:picMkLst>
            <pc:docMk/>
            <pc:sldMk cId="1053886440" sldId="397"/>
            <ac:picMk id="5" creationId="{E0B198F5-A91C-4AFB-A9D1-561C2145FE11}"/>
          </ac:picMkLst>
        </pc:picChg>
        <pc:picChg chg="add mod">
          <ac:chgData name="Claudia Carlisle Meek" userId="7c96b20f-30f7-44c1-9d37-4e1c66b1bf35" providerId="ADAL" clId="{5A3750BB-07CB-4458-A932-77FA5D09A1DC}" dt="2020-11-24T10:47:28.188" v="298" actId="1076"/>
          <ac:picMkLst>
            <pc:docMk/>
            <pc:sldMk cId="1053886440" sldId="397"/>
            <ac:picMk id="6" creationId="{05E1A657-8697-474F-85FE-CFD6D0C9516B}"/>
          </ac:picMkLst>
        </pc:picChg>
        <pc:picChg chg="add mod">
          <ac:chgData name="Claudia Carlisle Meek" userId="7c96b20f-30f7-44c1-9d37-4e1c66b1bf35" providerId="ADAL" clId="{5A3750BB-07CB-4458-A932-77FA5D09A1DC}" dt="2020-11-24T10:47:28.188" v="298" actId="1076"/>
          <ac:picMkLst>
            <pc:docMk/>
            <pc:sldMk cId="1053886440" sldId="397"/>
            <ac:picMk id="7" creationId="{B4185DB2-9E2B-4C19-9763-12DA48BB0394}"/>
          </ac:picMkLst>
        </pc:picChg>
      </pc:sldChg>
      <pc:sldChg chg="add modTransition">
        <pc:chgData name="Claudia Carlisle Meek" userId="7c96b20f-30f7-44c1-9d37-4e1c66b1bf35" providerId="ADAL" clId="{5A3750BB-07CB-4458-A932-77FA5D09A1DC}" dt="2020-11-24T10:50:31.533" v="397"/>
        <pc:sldMkLst>
          <pc:docMk/>
          <pc:sldMk cId="534974596" sldId="398"/>
        </pc:sldMkLst>
      </pc:sldChg>
      <pc:sldChg chg="modSp add">
        <pc:chgData name="Claudia Carlisle Meek" userId="7c96b20f-30f7-44c1-9d37-4e1c66b1bf35" providerId="ADAL" clId="{5A3750BB-07CB-4458-A932-77FA5D09A1DC}" dt="2020-11-24T11:25:09.035" v="502" actId="20577"/>
        <pc:sldMkLst>
          <pc:docMk/>
          <pc:sldMk cId="541623004" sldId="399"/>
        </pc:sldMkLst>
        <pc:spChg chg="mod">
          <ac:chgData name="Claudia Carlisle Meek" userId="7c96b20f-30f7-44c1-9d37-4e1c66b1bf35" providerId="ADAL" clId="{5A3750BB-07CB-4458-A932-77FA5D09A1DC}" dt="2020-11-24T11:25:09.035" v="502" actId="20577"/>
          <ac:spMkLst>
            <pc:docMk/>
            <pc:sldMk cId="541623004" sldId="399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6822DCF0-E21E-4176-A6E4-98714E75C50F}" type="datetimeFigureOut">
              <a:rPr lang="en-US"/>
              <a:pPr>
                <a:defRPr/>
              </a:pPr>
              <a:t>3/15/21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42B89E54-E6F6-4624-A978-2A88F043B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864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4A566F0D-DF81-4152-9428-6360E765164A}" type="datetimeFigureOut">
              <a:rPr lang="en-US"/>
              <a:pPr>
                <a:defRPr/>
              </a:pPr>
              <a:t>3/15/21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BAA80329-8822-4427-8B92-06535500A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139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2FD62-14A3-44CB-9EE9-2CCCCF54FF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07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2FD62-14A3-44CB-9EE9-2CCCCF54FF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51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2FD62-14A3-44CB-9EE9-2CCCCF54FF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03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2FD62-14A3-44CB-9EE9-2CCCCF54FF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31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2FD62-14A3-44CB-9EE9-2CCCCF54FF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61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2FD62-14A3-44CB-9EE9-2CCCCF54FF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86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2FD62-14A3-44CB-9EE9-2CCCCF54FF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32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2FD62-14A3-44CB-9EE9-2CCCCF54FF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08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2FD62-14A3-44CB-9EE9-2CCCCF54FF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35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2FD62-14A3-44CB-9EE9-2CCCCF54FF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68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2FD62-14A3-44CB-9EE9-2CCCCF54FF0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22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2FD62-14A3-44CB-9EE9-2CCCCF54FF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2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2FD62-14A3-44CB-9EE9-2CCCCF54FF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42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2FD62-14A3-44CB-9EE9-2CCCCF54FF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060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2FD62-14A3-44CB-9EE9-2CCCCF54FF0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580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2FD62-14A3-44CB-9EE9-2CCCCF54FF0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867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2FD62-14A3-44CB-9EE9-2CCCCF54FF0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723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2FD62-14A3-44CB-9EE9-2CCCCF54FF0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34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2FD62-14A3-44CB-9EE9-2CCCCF54FF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87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2FD62-14A3-44CB-9EE9-2CCCCF54FF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96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2FD62-14A3-44CB-9EE9-2CCCCF54FF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84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2FD62-14A3-44CB-9EE9-2CCCCF54FF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65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2FD62-14A3-44CB-9EE9-2CCCCF54FF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05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2FD62-14A3-44CB-9EE9-2CCCCF54FF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94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2FD62-14A3-44CB-9EE9-2CCCCF54FF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09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pic>
        <p:nvPicPr>
          <p:cNvPr id="63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4687888"/>
            <a:ext cx="48831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418667" y="4927600"/>
            <a:ext cx="3065762" cy="995705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5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32488" y="5975350"/>
            <a:ext cx="2552700" cy="306388"/>
          </a:xfrm>
        </p:spPr>
        <p:txBody>
          <a:bodyPr rIns="0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DDB8610-CF5D-46D3-B6BB-F53A5B5DDD5E}" type="datetime4">
              <a:rPr lang="en-US" smtClean="0"/>
              <a:pPr>
                <a:defRPr/>
              </a:pPr>
              <a:t>March 15,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19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8094C-BF70-4DE9-86CF-5A33AE04CD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50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BEE5A-82CD-4A7B-902C-82A0CE782E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99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E4CF5-EDD2-422D-87FF-9858D5AD9C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98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Footer Placeholder 6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132" name="Slide Number Placeholder 7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858DA-264E-4874-AFD3-702589756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2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407C1-CCCF-4514-8F89-914192034A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40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175250" y="5302250"/>
            <a:ext cx="3968750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10480" y="3200401"/>
            <a:ext cx="362712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100638" y="3982720"/>
            <a:ext cx="3647122" cy="1767839"/>
          </a:xfrm>
        </p:spPr>
        <p:txBody>
          <a:bodyPr/>
          <a:lstStyle>
            <a:lvl1pPr>
              <a:defRPr b="1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844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5E47B-91FC-4BCB-B6A0-A040641D48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9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C3938-A0D2-4D5B-A262-190597808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61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139AF0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60497-0D25-4E12-9E8D-015DF78C54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33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139AF0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73A7B-C059-4E2F-ACAC-5117A1A07F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96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8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9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29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2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8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9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5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6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7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8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9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0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1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pic>
        <p:nvPicPr>
          <p:cNvPr id="62" name="Picture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4687888"/>
            <a:ext cx="48831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396005" y="1189789"/>
            <a:ext cx="703947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408676" y="3000005"/>
            <a:ext cx="7026799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469467" y="4910668"/>
            <a:ext cx="2966008" cy="1012638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4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716588" y="5975350"/>
            <a:ext cx="2719387" cy="306388"/>
          </a:xfrm>
        </p:spPr>
        <p:txBody>
          <a:bodyPr rIns="0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D1F9573-56AF-4FEB-931F-969D6DE0799F}" type="datetime4">
              <a:rPr lang="en-US" smtClean="0"/>
              <a:pPr>
                <a:defRPr/>
              </a:pPr>
              <a:t>March 15,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6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Geometr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701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Geometric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8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9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29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2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8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9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5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6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7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8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9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0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1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grpSp>
        <p:nvGrpSpPr>
          <p:cNvPr id="63" name="Group 62"/>
          <p:cNvGrpSpPr>
            <a:grpSpLocks/>
          </p:cNvGrpSpPr>
          <p:nvPr/>
        </p:nvGrpSpPr>
        <p:grpSpPr bwMode="auto">
          <a:xfrm>
            <a:off x="6894513" y="6286500"/>
            <a:ext cx="2090737" cy="423863"/>
            <a:chOff x="264890" y="4539871"/>
            <a:chExt cx="4321263" cy="876905"/>
          </a:xfrm>
        </p:grpSpPr>
        <p:pic>
          <p:nvPicPr>
            <p:cNvPr id="64" name="Picture 63" descr="revers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54" t="27124" b="28558"/>
            <a:stretch>
              <a:fillRect/>
            </a:stretch>
          </p:blipFill>
          <p:spPr bwMode="auto">
            <a:xfrm>
              <a:off x="1200795" y="4789714"/>
              <a:ext cx="3385358" cy="408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64" descr="NEW-WHITE-GRADIENT-GLOBE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30"/>
            <a:stretch>
              <a:fillRect/>
            </a:stretch>
          </p:blipFill>
          <p:spPr bwMode="auto">
            <a:xfrm>
              <a:off x="264890" y="4539871"/>
              <a:ext cx="935905" cy="87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 lIns="0" tIns="0" rIns="0" bIns="0" anchor="b">
            <a:normAutofit/>
          </a:bodyPr>
          <a:lstStyle>
            <a:lvl1pPr>
              <a:defRPr sz="3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bg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4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479925"/>
            <a:ext cx="9144000" cy="23780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449763"/>
            <a:ext cx="9144000" cy="1762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894513" y="6286500"/>
            <a:ext cx="2090737" cy="423863"/>
            <a:chOff x="264890" y="4539871"/>
            <a:chExt cx="4321263" cy="876905"/>
          </a:xfrm>
        </p:grpSpPr>
        <p:pic>
          <p:nvPicPr>
            <p:cNvPr id="7" name="Picture 6" descr="revers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54" t="27124" b="28558"/>
            <a:stretch>
              <a:fillRect/>
            </a:stretch>
          </p:blipFill>
          <p:spPr bwMode="auto">
            <a:xfrm>
              <a:off x="1200795" y="4789714"/>
              <a:ext cx="3385358" cy="408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NEW-WHITE-GRADIENT-GLOBE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30"/>
            <a:stretch>
              <a:fillRect/>
            </a:stretch>
          </p:blipFill>
          <p:spPr bwMode="auto">
            <a:xfrm>
              <a:off x="264890" y="4539871"/>
              <a:ext cx="935905" cy="87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431800" y="4681311"/>
            <a:ext cx="8285018" cy="1550156"/>
          </a:xfrm>
        </p:spPr>
        <p:txBody>
          <a:bodyPr lIns="0" tIns="0" rIns="0" bIns="0"/>
          <a:lstStyle>
            <a:lvl1pPr>
              <a:lnSpc>
                <a:spcPct val="100000"/>
              </a:lnSpc>
              <a:defRPr sz="2400" b="0" i="0" cap="none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445911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4288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Divider Geomet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8" b="290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8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9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29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2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8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9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5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6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7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8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9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0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1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6894513" y="6286500"/>
            <a:ext cx="2090737" cy="423863"/>
            <a:chOff x="264890" y="4539871"/>
            <a:chExt cx="4321263" cy="876905"/>
          </a:xfrm>
        </p:grpSpPr>
        <p:pic>
          <p:nvPicPr>
            <p:cNvPr id="63" name="Picture 62" descr="revers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54" t="27124" b="28558"/>
            <a:stretch>
              <a:fillRect/>
            </a:stretch>
          </p:blipFill>
          <p:spPr bwMode="auto">
            <a:xfrm>
              <a:off x="1200795" y="4789714"/>
              <a:ext cx="3385358" cy="408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63" descr="NEW-WHITE-GRADIENT-GLOBE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30"/>
            <a:stretch>
              <a:fillRect/>
            </a:stretch>
          </p:blipFill>
          <p:spPr bwMode="auto">
            <a:xfrm>
              <a:off x="264890" y="4539871"/>
              <a:ext cx="935905" cy="87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08182" y="1538423"/>
            <a:ext cx="7353019" cy="1450437"/>
          </a:xfrm>
        </p:spPr>
        <p:txBody>
          <a:bodyPr lIns="0" tIns="0" rIns="0" bIns="0" anchor="b"/>
          <a:lstStyle>
            <a:lvl1pPr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19728" y="3000005"/>
            <a:ext cx="7360148" cy="2397495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4800" b="0" i="0" cap="none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54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3"/>
            <a:ext cx="8529637" cy="53492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F2121-9065-4AD0-A0E1-23FF7FB0FA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4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Phot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362450"/>
            <a:ext cx="9144000" cy="24955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65113" y="4540250"/>
            <a:ext cx="4321175" cy="876300"/>
            <a:chOff x="264890" y="4539871"/>
            <a:chExt cx="4321263" cy="876905"/>
          </a:xfrm>
        </p:grpSpPr>
        <p:pic>
          <p:nvPicPr>
            <p:cNvPr id="9" name="Picture 8" descr="revers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54" t="27124" b="28558"/>
            <a:stretch>
              <a:fillRect/>
            </a:stretch>
          </p:blipFill>
          <p:spPr bwMode="auto">
            <a:xfrm>
              <a:off x="1200795" y="4789714"/>
              <a:ext cx="3385358" cy="408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NEW-WHITE-GRADIENT-GLOBE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30"/>
            <a:stretch>
              <a:fillRect/>
            </a:stretch>
          </p:blipFill>
          <p:spPr bwMode="auto">
            <a:xfrm>
              <a:off x="264890" y="4539871"/>
              <a:ext cx="935905" cy="876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4299185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329"/>
          <p:cNvSpPr>
            <a:spLocks noGrp="1"/>
          </p:cNvSpPr>
          <p:nvPr>
            <p:ph type="title"/>
          </p:nvPr>
        </p:nvSpPr>
        <p:spPr>
          <a:xfrm>
            <a:off x="1273363" y="5293895"/>
            <a:ext cx="7323485" cy="387684"/>
          </a:xfrm>
        </p:spPr>
        <p:txBody>
          <a:bodyPr/>
          <a:lstStyle>
            <a:lvl1pPr>
              <a:defRPr sz="2000" b="1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273363" y="5708315"/>
            <a:ext cx="7335420" cy="326312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1800" b="0" i="0" cap="none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1273363" y="6055895"/>
            <a:ext cx="4373402" cy="468382"/>
          </a:xfrm>
        </p:spPr>
        <p:txBody>
          <a:bodyPr anchor="b"/>
          <a:lstStyle>
            <a:lvl1pPr algn="l">
              <a:lnSpc>
                <a:spcPct val="100000"/>
              </a:lnSpc>
              <a:defRPr sz="1300" b="0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28"/>
          <p:cNvSpPr>
            <a:spLocks noGrp="1" noChangeArrowheads="1"/>
          </p:cNvSpPr>
          <p:nvPr>
            <p:ph type="dt" sz="half" idx="16"/>
          </p:nvPr>
        </p:nvSpPr>
        <p:spPr>
          <a:xfrm>
            <a:off x="5854700" y="6161088"/>
            <a:ext cx="2744788" cy="363537"/>
          </a:xfrm>
        </p:spPr>
        <p:txBody>
          <a:bodyPr rIns="0" anchor="b" anchorCtr="0"/>
          <a:lstStyle>
            <a:lvl1pPr algn="r">
              <a:defRPr sz="13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F654E3A-C240-4EB9-A095-76438C21B929}" type="datetime4">
              <a:rPr lang="en-US" smtClean="0"/>
              <a:pPr>
                <a:defRPr/>
              </a:pPr>
              <a:t>March 15,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58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baseline="0" smtClean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C760A-16C9-483D-BF3E-2FC3923CE1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1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6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559B2-0852-4381-A03C-9CFC498ECB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21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025408"/>
            <a:ext cx="8435473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BA8FC-4025-4D52-B6D8-6F5C268BF2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37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997858"/>
            <a:ext cx="3010890" cy="4924960"/>
          </a:xfrm>
        </p:spPr>
        <p:txBody>
          <a:bodyPr anchor="ctr"/>
          <a:lstStyle>
            <a:lvl1pPr algn="l"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88A72-0B25-4FB9-8C41-A6E98B86D1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80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3831C-9520-4838-AD45-4F267E8523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82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8569158" cy="461819"/>
          </a:xfrm>
        </p:spPr>
        <p:txBody>
          <a:bodyPr anchor="b"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8E6AE-A6AD-47F5-94C9-90DD7A5EC4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82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2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3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66575620-CA2E-44AD-A1A9-113D10AD3F9C}" type="datetime4">
              <a:rPr lang="en-US" smtClean="0"/>
              <a:pPr>
                <a:defRPr/>
              </a:pPr>
              <a:t>March 15, 2021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1" r:id="rId1"/>
    <p:sldLayoutId id="2147485552" r:id="rId2"/>
    <p:sldLayoutId id="2147485553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9" r:id="rId1"/>
    <p:sldLayoutId id="2147485560" r:id="rId2"/>
    <p:sldLayoutId id="2147485561" r:id="rId3"/>
    <p:sldLayoutId id="2147485562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1267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2006FF8-C3D8-41D7-A443-BA01F72123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pic>
        <p:nvPicPr>
          <p:cNvPr id="11272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0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F038C4F-3001-49D8-967E-45C288621E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pic>
        <p:nvPicPr>
          <p:cNvPr id="205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75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9629CE3-0D72-4A84-B33A-CDFA483E36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pic>
        <p:nvPicPr>
          <p:cNvPr id="308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5" r:id="rId1"/>
    <p:sldLayoutId id="2147485556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09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0CD94FE-27F8-4E27-AECF-6C6538D9CD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pic>
        <p:nvPicPr>
          <p:cNvPr id="4104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39" r:id="rId1"/>
    <p:sldLayoutId id="214748554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123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91095C3-9A6E-4A09-9E05-80CF49E50F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pic>
        <p:nvPicPr>
          <p:cNvPr id="5128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1" r:id="rId1"/>
    <p:sldLayoutId id="2147485542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6147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A8D55AE-A1DD-48EA-BC0C-5BB670EAFA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pic>
        <p:nvPicPr>
          <p:cNvPr id="6152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3" r:id="rId1"/>
    <p:sldLayoutId id="214748554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all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17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D0FA7C63-4954-4167-AB3A-6D3634FD99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pic>
        <p:nvPicPr>
          <p:cNvPr id="717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8195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BE7A5FD-FF52-44A7-B8C2-42A17137F5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pic>
        <p:nvPicPr>
          <p:cNvPr id="820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5" r:id="rId1"/>
    <p:sldLayoutId id="2147485558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 cap="all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921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350000"/>
            <a:ext cx="5524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100" b="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CC0774C-796F-486F-A338-F05377F9C6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pic>
        <p:nvPicPr>
          <p:cNvPr id="9224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03300" y="6356350"/>
            <a:ext cx="5707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7F7F7F"/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6" r:id="rId1"/>
    <p:sldLayoutId id="2147485547" r:id="rId2"/>
    <p:sldLayoutId id="2147485548" r:id="rId3"/>
    <p:sldLayoutId id="2147485549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COOPERATIVE FINANCIAL INSTITUTION AND COOPERATIVE BANK MEMBER SURVEY </a:t>
            </a:r>
            <a:endParaRPr lang="en-ZA" dirty="0">
              <a:effectLst/>
            </a:endParaRPr>
          </a:p>
        </p:txBody>
      </p:sp>
      <p:sp>
        <p:nvSpPr>
          <p:cNvPr id="24581" name="Date Placeholder 11"/>
          <p:cNvSpPr>
            <a:spLocks noGrp="1"/>
          </p:cNvSpPr>
          <p:nvPr>
            <p:ph type="dt" sz="half" idx="15"/>
          </p:nvPr>
        </p:nvSpPr>
        <p:spPr bwMode="auto">
          <a:xfrm>
            <a:off x="5716088" y="5975350"/>
            <a:ext cx="2719387" cy="30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r>
              <a:rPr lang="en-US" altLang="en-US" b="0" dirty="0"/>
              <a:t>15 March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105806-6D54-3A44-8D56-59CD3306E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628" y="5353205"/>
            <a:ext cx="3714569" cy="1244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/>
              <a:t>Value proposition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1FEA10-9B90-4F88-AC5B-06B9C0E82A74}"/>
              </a:ext>
            </a:extLst>
          </p:cNvPr>
          <p:cNvSpPr/>
          <p:nvPr/>
        </p:nvSpPr>
        <p:spPr bwMode="auto">
          <a:xfrm>
            <a:off x="9232135" y="165253"/>
            <a:ext cx="45719" cy="45719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Z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128E6C-34C7-4754-B13E-431DA1F22983}"/>
              </a:ext>
            </a:extLst>
          </p:cNvPr>
          <p:cNvSpPr/>
          <p:nvPr/>
        </p:nvSpPr>
        <p:spPr bwMode="auto">
          <a:xfrm>
            <a:off x="9335004" y="1058333"/>
            <a:ext cx="566542" cy="18838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add</a:t>
            </a:r>
            <a:endParaRPr kumimoji="0" lang="en-ZA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891240-4C8B-2D47-A414-704CBCCA96B9}"/>
              </a:ext>
            </a:extLst>
          </p:cNvPr>
          <p:cNvSpPr txBox="1"/>
          <p:nvPr/>
        </p:nvSpPr>
        <p:spPr>
          <a:xfrm>
            <a:off x="692331" y="2664823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39E7A9F-56C2-5C4D-9F42-8939FB72A580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349250" y="1638847"/>
            <a:ext cx="8477250" cy="660219"/>
          </a:xfrm>
        </p:spPr>
        <p:txBody>
          <a:bodyPr>
            <a:noAutofit/>
          </a:bodyPr>
          <a:lstStyle/>
          <a:p>
            <a:r>
              <a:rPr lang="en-ZA" b="1" dirty="0"/>
              <a:t>QUESTION: </a:t>
            </a:r>
            <a:r>
              <a:rPr lang="en-ZA" dirty="0"/>
              <a:t>Is there anything a CFI/CB offers that you cannot get anywhere else?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562CC9-9212-7345-948F-BA8350DDB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3" y="2483755"/>
            <a:ext cx="7259591" cy="13590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D5F5D6-58E2-DE40-B6CC-31F5A502C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745" y="4406353"/>
            <a:ext cx="3819179" cy="115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63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/>
              <a:t>Value proposition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1FEA10-9B90-4F88-AC5B-06B9C0E82A74}"/>
              </a:ext>
            </a:extLst>
          </p:cNvPr>
          <p:cNvSpPr/>
          <p:nvPr/>
        </p:nvSpPr>
        <p:spPr bwMode="auto">
          <a:xfrm>
            <a:off x="9232135" y="165253"/>
            <a:ext cx="45719" cy="45719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Z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128E6C-34C7-4754-B13E-431DA1F22983}"/>
              </a:ext>
            </a:extLst>
          </p:cNvPr>
          <p:cNvSpPr/>
          <p:nvPr/>
        </p:nvSpPr>
        <p:spPr bwMode="auto">
          <a:xfrm>
            <a:off x="9335004" y="1058333"/>
            <a:ext cx="566542" cy="18838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add</a:t>
            </a:r>
            <a:endParaRPr kumimoji="0" lang="en-ZA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891240-4C8B-2D47-A414-704CBCCA96B9}"/>
              </a:ext>
            </a:extLst>
          </p:cNvPr>
          <p:cNvSpPr txBox="1"/>
          <p:nvPr/>
        </p:nvSpPr>
        <p:spPr>
          <a:xfrm>
            <a:off x="692331" y="2664823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39E7A9F-56C2-5C4D-9F42-8939FB72A580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333375" y="1297723"/>
            <a:ext cx="8477250" cy="660219"/>
          </a:xfrm>
        </p:spPr>
        <p:txBody>
          <a:bodyPr>
            <a:noAutofit/>
          </a:bodyPr>
          <a:lstStyle/>
          <a:p>
            <a:r>
              <a:rPr lang="en-ZA" b="1" dirty="0"/>
              <a:t>QUESTION: </a:t>
            </a:r>
            <a:r>
              <a:rPr lang="en-ZA" dirty="0"/>
              <a:t>Why do you use a CFI/CB? (five-point scale)</a:t>
            </a:r>
            <a:br>
              <a:rPr lang="en-ZA" dirty="0"/>
            </a:br>
            <a:endParaRPr lang="en-ZA" dirty="0"/>
          </a:p>
          <a:p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654E32-0EE7-0D4C-AAA6-14A47DD08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8" y="1688391"/>
            <a:ext cx="9144000" cy="508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69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/>
              <a:t>Value proposition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1FEA10-9B90-4F88-AC5B-06B9C0E82A74}"/>
              </a:ext>
            </a:extLst>
          </p:cNvPr>
          <p:cNvSpPr/>
          <p:nvPr/>
        </p:nvSpPr>
        <p:spPr bwMode="auto">
          <a:xfrm>
            <a:off x="9232135" y="165253"/>
            <a:ext cx="45719" cy="45719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Z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128E6C-34C7-4754-B13E-431DA1F22983}"/>
              </a:ext>
            </a:extLst>
          </p:cNvPr>
          <p:cNvSpPr/>
          <p:nvPr/>
        </p:nvSpPr>
        <p:spPr bwMode="auto">
          <a:xfrm>
            <a:off x="9335004" y="1058333"/>
            <a:ext cx="566542" cy="18838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add</a:t>
            </a:r>
            <a:endParaRPr kumimoji="0" lang="en-ZA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891240-4C8B-2D47-A414-704CBCCA96B9}"/>
              </a:ext>
            </a:extLst>
          </p:cNvPr>
          <p:cNvSpPr txBox="1"/>
          <p:nvPr/>
        </p:nvSpPr>
        <p:spPr>
          <a:xfrm>
            <a:off x="692331" y="2664823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39E7A9F-56C2-5C4D-9F42-8939FB72A580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333375" y="1297723"/>
            <a:ext cx="8477250" cy="660219"/>
          </a:xfrm>
        </p:spPr>
        <p:txBody>
          <a:bodyPr>
            <a:noAutofit/>
          </a:bodyPr>
          <a:lstStyle/>
          <a:p>
            <a:r>
              <a:rPr lang="en-ZA" b="1" dirty="0"/>
              <a:t>QUESTION: </a:t>
            </a:r>
            <a:r>
              <a:rPr lang="en-ZA" dirty="0"/>
              <a:t>Is it easy to get a loan? </a:t>
            </a:r>
            <a:br>
              <a:rPr lang="en-ZA" dirty="0"/>
            </a:br>
            <a:endParaRPr lang="en-ZA" dirty="0"/>
          </a:p>
          <a:p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D5D0AD-D4A6-6445-8558-84E46E50C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19" y="1694064"/>
            <a:ext cx="5155837" cy="46559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872209-D0D0-8444-9D6E-83760B343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63" y="6094981"/>
            <a:ext cx="1872706" cy="62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54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/>
              <a:t>Value proposition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1FEA10-9B90-4F88-AC5B-06B9C0E82A74}"/>
              </a:ext>
            </a:extLst>
          </p:cNvPr>
          <p:cNvSpPr/>
          <p:nvPr/>
        </p:nvSpPr>
        <p:spPr bwMode="auto">
          <a:xfrm>
            <a:off x="9232135" y="165253"/>
            <a:ext cx="45719" cy="45719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Z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128E6C-34C7-4754-B13E-431DA1F22983}"/>
              </a:ext>
            </a:extLst>
          </p:cNvPr>
          <p:cNvSpPr/>
          <p:nvPr/>
        </p:nvSpPr>
        <p:spPr bwMode="auto">
          <a:xfrm>
            <a:off x="9335004" y="1058333"/>
            <a:ext cx="566542" cy="18838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add</a:t>
            </a:r>
            <a:endParaRPr kumimoji="0" lang="en-ZA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891240-4C8B-2D47-A414-704CBCCA96B9}"/>
              </a:ext>
            </a:extLst>
          </p:cNvPr>
          <p:cNvSpPr txBox="1"/>
          <p:nvPr/>
        </p:nvSpPr>
        <p:spPr>
          <a:xfrm>
            <a:off x="692331" y="2664823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46A078-3A16-9A4F-8357-346D4B3E3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103" y="1460334"/>
            <a:ext cx="5554073" cy="52484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99F4D7-7292-5B4E-85D4-686FAA0BC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63" y="6094981"/>
            <a:ext cx="1872706" cy="62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1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/>
              <a:t>Value proposition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1FEA10-9B90-4F88-AC5B-06B9C0E82A74}"/>
              </a:ext>
            </a:extLst>
          </p:cNvPr>
          <p:cNvSpPr/>
          <p:nvPr/>
        </p:nvSpPr>
        <p:spPr bwMode="auto">
          <a:xfrm>
            <a:off x="9232135" y="165253"/>
            <a:ext cx="45719" cy="45719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Z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128E6C-34C7-4754-B13E-431DA1F22983}"/>
              </a:ext>
            </a:extLst>
          </p:cNvPr>
          <p:cNvSpPr/>
          <p:nvPr/>
        </p:nvSpPr>
        <p:spPr bwMode="auto">
          <a:xfrm>
            <a:off x="9335004" y="1058333"/>
            <a:ext cx="566542" cy="18838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add</a:t>
            </a:r>
            <a:endParaRPr kumimoji="0" lang="en-ZA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891240-4C8B-2D47-A414-704CBCCA96B9}"/>
              </a:ext>
            </a:extLst>
          </p:cNvPr>
          <p:cNvSpPr txBox="1"/>
          <p:nvPr/>
        </p:nvSpPr>
        <p:spPr>
          <a:xfrm>
            <a:off x="692331" y="2664823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46A078-3A16-9A4F-8357-346D4B3E3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284" y="1460334"/>
            <a:ext cx="5554073" cy="52484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CB983B-BAD3-BD47-B797-0A63FB3BE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63" y="6094981"/>
            <a:ext cx="1872706" cy="62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53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/>
              <a:t>Value proposition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1FEA10-9B90-4F88-AC5B-06B9C0E82A74}"/>
              </a:ext>
            </a:extLst>
          </p:cNvPr>
          <p:cNvSpPr/>
          <p:nvPr/>
        </p:nvSpPr>
        <p:spPr bwMode="auto">
          <a:xfrm>
            <a:off x="9232135" y="165253"/>
            <a:ext cx="45719" cy="45719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Z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128E6C-34C7-4754-B13E-431DA1F22983}"/>
              </a:ext>
            </a:extLst>
          </p:cNvPr>
          <p:cNvSpPr/>
          <p:nvPr/>
        </p:nvSpPr>
        <p:spPr bwMode="auto">
          <a:xfrm>
            <a:off x="9335004" y="1058333"/>
            <a:ext cx="566542" cy="18838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add</a:t>
            </a:r>
            <a:endParaRPr kumimoji="0" lang="en-ZA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891240-4C8B-2D47-A414-704CBCCA96B9}"/>
              </a:ext>
            </a:extLst>
          </p:cNvPr>
          <p:cNvSpPr txBox="1"/>
          <p:nvPr/>
        </p:nvSpPr>
        <p:spPr>
          <a:xfrm>
            <a:off x="692331" y="2664823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3A2EE4-CD2C-844E-A56D-86F7C4B91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679" y="1339460"/>
            <a:ext cx="4829918" cy="55185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B4AE18-9C53-9848-94CE-6628DA030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63" y="6094981"/>
            <a:ext cx="1872706" cy="62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7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/>
              <a:t>Value proposition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1FEA10-9B90-4F88-AC5B-06B9C0E82A74}"/>
              </a:ext>
            </a:extLst>
          </p:cNvPr>
          <p:cNvSpPr/>
          <p:nvPr/>
        </p:nvSpPr>
        <p:spPr bwMode="auto">
          <a:xfrm>
            <a:off x="9232135" y="165253"/>
            <a:ext cx="45719" cy="45719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Z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128E6C-34C7-4754-B13E-431DA1F22983}"/>
              </a:ext>
            </a:extLst>
          </p:cNvPr>
          <p:cNvSpPr/>
          <p:nvPr/>
        </p:nvSpPr>
        <p:spPr bwMode="auto">
          <a:xfrm>
            <a:off x="9335004" y="1058333"/>
            <a:ext cx="566542" cy="18838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add</a:t>
            </a:r>
            <a:endParaRPr kumimoji="0" lang="en-ZA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891240-4C8B-2D47-A414-704CBCCA96B9}"/>
              </a:ext>
            </a:extLst>
          </p:cNvPr>
          <p:cNvSpPr txBox="1"/>
          <p:nvPr/>
        </p:nvSpPr>
        <p:spPr>
          <a:xfrm>
            <a:off x="692331" y="2664823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72F148-6208-C943-A297-0EC38DDDD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391" y="1444444"/>
            <a:ext cx="4965441" cy="5264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229049-5BF9-C245-92FE-7D4F9944B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63" y="6094981"/>
            <a:ext cx="1872706" cy="62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97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/>
              <a:t>Value proposition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1FEA10-9B90-4F88-AC5B-06B9C0E82A74}"/>
              </a:ext>
            </a:extLst>
          </p:cNvPr>
          <p:cNvSpPr/>
          <p:nvPr/>
        </p:nvSpPr>
        <p:spPr bwMode="auto">
          <a:xfrm>
            <a:off x="9232135" y="165253"/>
            <a:ext cx="45719" cy="45719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Z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128E6C-34C7-4754-B13E-431DA1F22983}"/>
              </a:ext>
            </a:extLst>
          </p:cNvPr>
          <p:cNvSpPr/>
          <p:nvPr/>
        </p:nvSpPr>
        <p:spPr bwMode="auto">
          <a:xfrm>
            <a:off x="9335004" y="1058333"/>
            <a:ext cx="566542" cy="18838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add</a:t>
            </a:r>
            <a:endParaRPr kumimoji="0" lang="en-ZA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891240-4C8B-2D47-A414-704CBCCA96B9}"/>
              </a:ext>
            </a:extLst>
          </p:cNvPr>
          <p:cNvSpPr txBox="1"/>
          <p:nvPr/>
        </p:nvSpPr>
        <p:spPr>
          <a:xfrm>
            <a:off x="692331" y="2664823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D7B4C2-FB92-1C4E-AB0C-BBC112B3F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467" y="1527339"/>
            <a:ext cx="5408023" cy="51934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7E94DD-A96A-204C-AA3F-B4A78D6B7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63" y="6094981"/>
            <a:ext cx="1872706" cy="62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64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/>
              <a:t>Value proposition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1FEA10-9B90-4F88-AC5B-06B9C0E82A74}"/>
              </a:ext>
            </a:extLst>
          </p:cNvPr>
          <p:cNvSpPr/>
          <p:nvPr/>
        </p:nvSpPr>
        <p:spPr bwMode="auto">
          <a:xfrm>
            <a:off x="9232135" y="165253"/>
            <a:ext cx="45719" cy="45719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Z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128E6C-34C7-4754-B13E-431DA1F22983}"/>
              </a:ext>
            </a:extLst>
          </p:cNvPr>
          <p:cNvSpPr/>
          <p:nvPr/>
        </p:nvSpPr>
        <p:spPr bwMode="auto">
          <a:xfrm>
            <a:off x="9335004" y="1058333"/>
            <a:ext cx="566542" cy="18838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add</a:t>
            </a:r>
            <a:endParaRPr kumimoji="0" lang="en-ZA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891240-4C8B-2D47-A414-704CBCCA96B9}"/>
              </a:ext>
            </a:extLst>
          </p:cNvPr>
          <p:cNvSpPr txBox="1"/>
          <p:nvPr/>
        </p:nvSpPr>
        <p:spPr>
          <a:xfrm>
            <a:off x="692331" y="2664823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5F462B-02BC-5A4E-A1F1-A530D341F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098" y="1412625"/>
            <a:ext cx="4586040" cy="5445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8DE91A-59BD-D348-9FB2-E2DF59E1E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76" y="6230982"/>
            <a:ext cx="1515772" cy="62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69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/>
              <a:t>Value proposition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1FEA10-9B90-4F88-AC5B-06B9C0E82A74}"/>
              </a:ext>
            </a:extLst>
          </p:cNvPr>
          <p:cNvSpPr/>
          <p:nvPr/>
        </p:nvSpPr>
        <p:spPr bwMode="auto">
          <a:xfrm>
            <a:off x="9232135" y="165253"/>
            <a:ext cx="45719" cy="45719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Z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128E6C-34C7-4754-B13E-431DA1F22983}"/>
              </a:ext>
            </a:extLst>
          </p:cNvPr>
          <p:cNvSpPr/>
          <p:nvPr/>
        </p:nvSpPr>
        <p:spPr bwMode="auto">
          <a:xfrm>
            <a:off x="9335004" y="1058333"/>
            <a:ext cx="566542" cy="18838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add</a:t>
            </a:r>
            <a:endParaRPr kumimoji="0" lang="en-ZA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891240-4C8B-2D47-A414-704CBCCA96B9}"/>
              </a:ext>
            </a:extLst>
          </p:cNvPr>
          <p:cNvSpPr txBox="1"/>
          <p:nvPr/>
        </p:nvSpPr>
        <p:spPr>
          <a:xfrm>
            <a:off x="692331" y="2664823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5A8B54-DD48-A748-A281-4149FA2E8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783" y="1322485"/>
            <a:ext cx="5552984" cy="53862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34C04D-CB36-2E4F-BBFC-BCB4701DC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76" y="6230982"/>
            <a:ext cx="1515772" cy="62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97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AADF-8E11-4D5E-90ED-5B11E9FA9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Contents </a:t>
            </a:r>
            <a:endParaRPr lang="en-ZA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DF544-5D40-4CEA-B6BB-759DC81F72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9250" y="2338251"/>
            <a:ext cx="8477250" cy="3874166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ZA" sz="1800" b="1" dirty="0"/>
              <a:t>1)Executive Summary </a:t>
            </a:r>
          </a:p>
          <a:p>
            <a:pPr>
              <a:spcBef>
                <a:spcPts val="0"/>
              </a:spcBef>
            </a:pPr>
            <a:r>
              <a:rPr lang="en-ZA" sz="1800" b="1" dirty="0"/>
              <a:t>2)Objectives</a:t>
            </a:r>
          </a:p>
          <a:p>
            <a:pPr>
              <a:spcBef>
                <a:spcPts val="0"/>
              </a:spcBef>
            </a:pPr>
            <a:r>
              <a:rPr lang="en-ZA" sz="1800" b="1" dirty="0"/>
              <a:t>3)Methodology </a:t>
            </a:r>
          </a:p>
          <a:p>
            <a:pPr>
              <a:spcBef>
                <a:spcPts val="0"/>
              </a:spcBef>
            </a:pPr>
            <a:r>
              <a:rPr lang="en-ZA" sz="1800" b="1" dirty="0"/>
              <a:t>4)Member demographics </a:t>
            </a:r>
          </a:p>
          <a:p>
            <a:pPr>
              <a:spcBef>
                <a:spcPts val="0"/>
              </a:spcBef>
            </a:pPr>
            <a:r>
              <a:rPr lang="en-ZA" sz="1800" b="1" dirty="0"/>
              <a:t>5)Survey analysis top themes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1800" dirty="0"/>
              <a:t>Defining a CFI/Cooperative Bank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1800" dirty="0"/>
              <a:t>Perceptions of CFI/Cooperative bank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1800" dirty="0"/>
              <a:t>Value proposition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1800" dirty="0"/>
              <a:t>Challenges and opportunities for loans and savings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1800" dirty="0"/>
              <a:t>Other challenges and issues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1800" dirty="0"/>
              <a:t>Opportunities for CFI/Cooperative banks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1800" dirty="0"/>
              <a:t>Role of the CBDA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ZA" sz="1800" dirty="0"/>
              <a:t>Complaints procedure  </a:t>
            </a:r>
          </a:p>
          <a:p>
            <a:endParaRPr lang="en-ZA" sz="2400" dirty="0"/>
          </a:p>
          <a:p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56AFDA-8BA6-A04C-844D-558652F78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63" y="6094981"/>
            <a:ext cx="1872706" cy="62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/>
              <a:t>Value proposition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1FEA10-9B90-4F88-AC5B-06B9C0E82A74}"/>
              </a:ext>
            </a:extLst>
          </p:cNvPr>
          <p:cNvSpPr/>
          <p:nvPr/>
        </p:nvSpPr>
        <p:spPr bwMode="auto">
          <a:xfrm>
            <a:off x="9232135" y="165253"/>
            <a:ext cx="45719" cy="45719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Z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128E6C-34C7-4754-B13E-431DA1F22983}"/>
              </a:ext>
            </a:extLst>
          </p:cNvPr>
          <p:cNvSpPr/>
          <p:nvPr/>
        </p:nvSpPr>
        <p:spPr bwMode="auto">
          <a:xfrm>
            <a:off x="9335004" y="1058333"/>
            <a:ext cx="566542" cy="18838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add</a:t>
            </a:r>
            <a:endParaRPr kumimoji="0" lang="en-ZA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891240-4C8B-2D47-A414-704CBCCA96B9}"/>
              </a:ext>
            </a:extLst>
          </p:cNvPr>
          <p:cNvSpPr txBox="1"/>
          <p:nvPr/>
        </p:nvSpPr>
        <p:spPr>
          <a:xfrm>
            <a:off x="692331" y="2664823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7AE184-9386-B048-8025-6CAE1C989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167" y="1405635"/>
            <a:ext cx="5051153" cy="54523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118AA5-E481-174F-AFBB-3EB34C273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76" y="6230982"/>
            <a:ext cx="1515772" cy="62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76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/>
              <a:t>Challenges and opportunities (Loans and savings)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1FEA10-9B90-4F88-AC5B-06B9C0E82A74}"/>
              </a:ext>
            </a:extLst>
          </p:cNvPr>
          <p:cNvSpPr/>
          <p:nvPr/>
        </p:nvSpPr>
        <p:spPr bwMode="auto">
          <a:xfrm>
            <a:off x="9232135" y="165253"/>
            <a:ext cx="45719" cy="45719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Z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128E6C-34C7-4754-B13E-431DA1F22983}"/>
              </a:ext>
            </a:extLst>
          </p:cNvPr>
          <p:cNvSpPr/>
          <p:nvPr/>
        </p:nvSpPr>
        <p:spPr bwMode="auto">
          <a:xfrm>
            <a:off x="9335004" y="1058333"/>
            <a:ext cx="566542" cy="18838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add</a:t>
            </a:r>
            <a:endParaRPr kumimoji="0" lang="en-ZA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891240-4C8B-2D47-A414-704CBCCA96B9}"/>
              </a:ext>
            </a:extLst>
          </p:cNvPr>
          <p:cNvSpPr txBox="1"/>
          <p:nvPr/>
        </p:nvSpPr>
        <p:spPr>
          <a:xfrm>
            <a:off x="692331" y="2664823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A6ADE-8E1C-454E-AACF-3951C9BA6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7853"/>
            <a:ext cx="4777787" cy="34285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F6C1C31-18AC-B448-ACF7-B7CDD1869DB2}"/>
              </a:ext>
            </a:extLst>
          </p:cNvPr>
          <p:cNvSpPr/>
          <p:nvPr/>
        </p:nvSpPr>
        <p:spPr>
          <a:xfrm>
            <a:off x="106932" y="1585091"/>
            <a:ext cx="44650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>
                <a:solidFill>
                  <a:srgbClr val="3F3F3F"/>
                </a:solidFill>
                <a:latin typeface="MyriadPro"/>
              </a:rPr>
              <a:t>QUESTION: Do you have a loan from your CFI/CB? </a:t>
            </a:r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7FB39B-EDA3-F840-93A2-DF7F72A0E1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4996"/>
          <a:stretch/>
        </p:blipFill>
        <p:spPr>
          <a:xfrm>
            <a:off x="5088041" y="1566823"/>
            <a:ext cx="3463108" cy="219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4AFC5A-A462-8943-BB22-BEC4331D6A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244"/>
          <a:stretch/>
        </p:blipFill>
        <p:spPr>
          <a:xfrm>
            <a:off x="5441463" y="3762823"/>
            <a:ext cx="2756263" cy="2197100"/>
          </a:xfrm>
          <a:prstGeom prst="rect">
            <a:avLst/>
          </a:prstGeom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FEFBD36A-69F0-9D49-8452-6737C0C104A8}"/>
              </a:ext>
            </a:extLst>
          </p:cNvPr>
          <p:cNvSpPr txBox="1">
            <a:spLocks/>
          </p:cNvSpPr>
          <p:nvPr/>
        </p:nvSpPr>
        <p:spPr bwMode="auto">
          <a:xfrm>
            <a:off x="1988370" y="5852628"/>
            <a:ext cx="2656158" cy="75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kern="0" dirty="0"/>
              <a:t>Challenges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kern="0" dirty="0"/>
              <a:t>Opportunities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C7ADBE-3088-C942-A9B5-8535CF5AE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176" y="6230982"/>
            <a:ext cx="1515772" cy="62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13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/>
              <a:t>Challenges and opportunities (Loans and savings)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1FEA10-9B90-4F88-AC5B-06B9C0E82A74}"/>
              </a:ext>
            </a:extLst>
          </p:cNvPr>
          <p:cNvSpPr/>
          <p:nvPr/>
        </p:nvSpPr>
        <p:spPr bwMode="auto">
          <a:xfrm>
            <a:off x="9232135" y="165253"/>
            <a:ext cx="45719" cy="45719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Z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128E6C-34C7-4754-B13E-431DA1F22983}"/>
              </a:ext>
            </a:extLst>
          </p:cNvPr>
          <p:cNvSpPr/>
          <p:nvPr/>
        </p:nvSpPr>
        <p:spPr bwMode="auto">
          <a:xfrm>
            <a:off x="9335004" y="1058333"/>
            <a:ext cx="566542" cy="18838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add</a:t>
            </a:r>
            <a:endParaRPr kumimoji="0" lang="en-ZA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891240-4C8B-2D47-A414-704CBCCA96B9}"/>
              </a:ext>
            </a:extLst>
          </p:cNvPr>
          <p:cNvSpPr txBox="1"/>
          <p:nvPr/>
        </p:nvSpPr>
        <p:spPr>
          <a:xfrm>
            <a:off x="692331" y="2664823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6C1C31-18AC-B448-ACF7-B7CDD1869DB2}"/>
              </a:ext>
            </a:extLst>
          </p:cNvPr>
          <p:cNvSpPr/>
          <p:nvPr/>
        </p:nvSpPr>
        <p:spPr>
          <a:xfrm>
            <a:off x="106932" y="1585091"/>
            <a:ext cx="53792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>
                <a:solidFill>
                  <a:srgbClr val="3F3F3F"/>
                </a:solidFill>
                <a:latin typeface="MyriadPro"/>
              </a:rPr>
              <a:t>QUESTION: </a:t>
            </a:r>
            <a:r>
              <a:rPr lang="en-ZA" dirty="0"/>
              <a:t>Are you currently saving with your CFI/CB? </a:t>
            </a:r>
          </a:p>
          <a:p>
            <a:endParaRPr lang="en-ZA" dirty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FEFBD36A-69F0-9D49-8452-6737C0C104A8}"/>
              </a:ext>
            </a:extLst>
          </p:cNvPr>
          <p:cNvSpPr txBox="1">
            <a:spLocks/>
          </p:cNvSpPr>
          <p:nvPr/>
        </p:nvSpPr>
        <p:spPr bwMode="auto">
          <a:xfrm>
            <a:off x="2404490" y="5971646"/>
            <a:ext cx="2656158" cy="75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200">
                <a:solidFill>
                  <a:srgbClr val="595959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kern="0" dirty="0"/>
              <a:t>Challenges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kern="0" dirty="0"/>
              <a:t>Opportunities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6B66B1-EABA-D547-AF6C-2EF209D22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34" y="1939995"/>
            <a:ext cx="5203553" cy="38597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DBD5E1-738A-9046-A1EE-09E4433B4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76" y="6230982"/>
            <a:ext cx="1515772" cy="62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69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/>
              <a:t>Other challenges and issues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1FEA10-9B90-4F88-AC5B-06B9C0E82A74}"/>
              </a:ext>
            </a:extLst>
          </p:cNvPr>
          <p:cNvSpPr/>
          <p:nvPr/>
        </p:nvSpPr>
        <p:spPr bwMode="auto">
          <a:xfrm>
            <a:off x="9232135" y="165253"/>
            <a:ext cx="45719" cy="45719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Z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128E6C-34C7-4754-B13E-431DA1F22983}"/>
              </a:ext>
            </a:extLst>
          </p:cNvPr>
          <p:cNvSpPr/>
          <p:nvPr/>
        </p:nvSpPr>
        <p:spPr bwMode="auto">
          <a:xfrm>
            <a:off x="9335004" y="1058333"/>
            <a:ext cx="566542" cy="18838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add</a:t>
            </a:r>
            <a:endParaRPr kumimoji="0" lang="en-ZA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891240-4C8B-2D47-A414-704CBCCA96B9}"/>
              </a:ext>
            </a:extLst>
          </p:cNvPr>
          <p:cNvSpPr txBox="1"/>
          <p:nvPr/>
        </p:nvSpPr>
        <p:spPr>
          <a:xfrm>
            <a:off x="692331" y="2664823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6C1C31-18AC-B448-ACF7-B7CDD1869DB2}"/>
              </a:ext>
            </a:extLst>
          </p:cNvPr>
          <p:cNvSpPr/>
          <p:nvPr/>
        </p:nvSpPr>
        <p:spPr>
          <a:xfrm>
            <a:off x="106932" y="1585091"/>
            <a:ext cx="554928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Restrictive policies and licensing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Lack of start-up resources and funds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Independence and capabilities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Differing ambitions between younger and older members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Lack of financial literacy and management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Targeting training better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/>
              <a:t>Need for greater digitization </a:t>
            </a:r>
          </a:p>
          <a:p>
            <a:endParaRPr lang="en-ZA" dirty="0"/>
          </a:p>
          <a:p>
            <a:endParaRPr lang="en-ZA" dirty="0"/>
          </a:p>
          <a:p>
            <a:r>
              <a:rPr lang="en-ZA" dirty="0"/>
              <a:t> </a:t>
            </a:r>
          </a:p>
          <a:p>
            <a:endParaRPr lang="en-ZA" dirty="0"/>
          </a:p>
          <a:p>
            <a:r>
              <a:rPr lang="en-ZA" dirty="0"/>
              <a:t> </a:t>
            </a:r>
          </a:p>
          <a:p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DE7266-BE10-F746-82A3-CB0F68AD3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100" y="1846597"/>
            <a:ext cx="3574143" cy="769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777544-C78C-2C47-B6DD-05D25065D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099" y="4887153"/>
            <a:ext cx="3574144" cy="7715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CD51C5-1236-4644-98CB-EBB2E0ECDF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176" y="6230982"/>
            <a:ext cx="1515772" cy="62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85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/>
              <a:t>Opportunities for growth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1FEA10-9B90-4F88-AC5B-06B9C0E82A74}"/>
              </a:ext>
            </a:extLst>
          </p:cNvPr>
          <p:cNvSpPr/>
          <p:nvPr/>
        </p:nvSpPr>
        <p:spPr bwMode="auto">
          <a:xfrm>
            <a:off x="9232135" y="165253"/>
            <a:ext cx="45719" cy="45719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Z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128E6C-34C7-4754-B13E-431DA1F22983}"/>
              </a:ext>
            </a:extLst>
          </p:cNvPr>
          <p:cNvSpPr/>
          <p:nvPr/>
        </p:nvSpPr>
        <p:spPr bwMode="auto">
          <a:xfrm>
            <a:off x="9335004" y="1058333"/>
            <a:ext cx="566542" cy="18838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add</a:t>
            </a:r>
            <a:endParaRPr kumimoji="0" lang="en-ZA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891240-4C8B-2D47-A414-704CBCCA96B9}"/>
              </a:ext>
            </a:extLst>
          </p:cNvPr>
          <p:cNvSpPr txBox="1"/>
          <p:nvPr/>
        </p:nvSpPr>
        <p:spPr>
          <a:xfrm>
            <a:off x="692331" y="2664823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ABB9B2-373F-6843-B647-3C4D25F45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442" y="1279016"/>
            <a:ext cx="4954955" cy="52534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E434F3-02F3-C44E-90BE-3066B308E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76" y="6230982"/>
            <a:ext cx="1515772" cy="62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82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/>
              <a:t>Opportunities for growth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1FEA10-9B90-4F88-AC5B-06B9C0E82A74}"/>
              </a:ext>
            </a:extLst>
          </p:cNvPr>
          <p:cNvSpPr/>
          <p:nvPr/>
        </p:nvSpPr>
        <p:spPr bwMode="auto">
          <a:xfrm>
            <a:off x="9232135" y="165253"/>
            <a:ext cx="45719" cy="45719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Z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128E6C-34C7-4754-B13E-431DA1F22983}"/>
              </a:ext>
            </a:extLst>
          </p:cNvPr>
          <p:cNvSpPr/>
          <p:nvPr/>
        </p:nvSpPr>
        <p:spPr bwMode="auto">
          <a:xfrm>
            <a:off x="9335004" y="1058333"/>
            <a:ext cx="566542" cy="18838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add</a:t>
            </a:r>
            <a:endParaRPr kumimoji="0" lang="en-ZA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891240-4C8B-2D47-A414-704CBCCA96B9}"/>
              </a:ext>
            </a:extLst>
          </p:cNvPr>
          <p:cNvSpPr txBox="1"/>
          <p:nvPr/>
        </p:nvSpPr>
        <p:spPr>
          <a:xfrm>
            <a:off x="692331" y="2664823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B8DFDE-FFFE-6744-A189-6F61E9E1E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62" y="1481536"/>
            <a:ext cx="5367746" cy="49572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938750-5C44-CB47-9180-5053AA343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76" y="6230982"/>
            <a:ext cx="1515772" cy="62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25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/>
              <a:t>Opportunities for growth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1FEA10-9B90-4F88-AC5B-06B9C0E82A74}"/>
              </a:ext>
            </a:extLst>
          </p:cNvPr>
          <p:cNvSpPr/>
          <p:nvPr/>
        </p:nvSpPr>
        <p:spPr bwMode="auto">
          <a:xfrm>
            <a:off x="9232135" y="165253"/>
            <a:ext cx="45719" cy="45719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Z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128E6C-34C7-4754-B13E-431DA1F22983}"/>
              </a:ext>
            </a:extLst>
          </p:cNvPr>
          <p:cNvSpPr/>
          <p:nvPr/>
        </p:nvSpPr>
        <p:spPr bwMode="auto">
          <a:xfrm>
            <a:off x="9335004" y="1058333"/>
            <a:ext cx="566542" cy="18838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add</a:t>
            </a:r>
            <a:endParaRPr kumimoji="0" lang="en-ZA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891240-4C8B-2D47-A414-704CBCCA96B9}"/>
              </a:ext>
            </a:extLst>
          </p:cNvPr>
          <p:cNvSpPr txBox="1"/>
          <p:nvPr/>
        </p:nvSpPr>
        <p:spPr>
          <a:xfrm>
            <a:off x="692331" y="2664823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27A08E-6E6B-A248-B521-5204ED913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66" y="1391291"/>
            <a:ext cx="4965522" cy="53174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21D29E-AEA1-784A-8FD3-E6A0AF0E4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76" y="6230982"/>
            <a:ext cx="1515772" cy="62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09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/>
              <a:t>Role of the CBDA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1FEA10-9B90-4F88-AC5B-06B9C0E82A74}"/>
              </a:ext>
            </a:extLst>
          </p:cNvPr>
          <p:cNvSpPr/>
          <p:nvPr/>
        </p:nvSpPr>
        <p:spPr bwMode="auto">
          <a:xfrm>
            <a:off x="9232135" y="165253"/>
            <a:ext cx="45719" cy="45719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Z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128E6C-34C7-4754-B13E-431DA1F22983}"/>
              </a:ext>
            </a:extLst>
          </p:cNvPr>
          <p:cNvSpPr/>
          <p:nvPr/>
        </p:nvSpPr>
        <p:spPr bwMode="auto">
          <a:xfrm>
            <a:off x="9335004" y="1058333"/>
            <a:ext cx="566542" cy="18838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add</a:t>
            </a:r>
            <a:endParaRPr kumimoji="0" lang="en-ZA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891240-4C8B-2D47-A414-704CBCCA96B9}"/>
              </a:ext>
            </a:extLst>
          </p:cNvPr>
          <p:cNvSpPr txBox="1"/>
          <p:nvPr/>
        </p:nvSpPr>
        <p:spPr>
          <a:xfrm>
            <a:off x="692331" y="2664823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309297-3A3A-A146-9EA6-64E7A7400679}"/>
              </a:ext>
            </a:extLst>
          </p:cNvPr>
          <p:cNvSpPr/>
          <p:nvPr/>
        </p:nvSpPr>
        <p:spPr>
          <a:xfrm>
            <a:off x="356933" y="1587605"/>
            <a:ext cx="774203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Members feel that the CBDA’s role is to help CFI/CBs prosper</a:t>
            </a:r>
            <a:endParaRPr lang="en-ZA" sz="1800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800" b="0" dirty="0">
              <a:solidFill>
                <a:schemeClr val="tx2">
                  <a:lumMod val="75000"/>
                  <a:lumOff val="25000"/>
                </a:schemeClr>
              </a:solidFill>
              <a:latin typeface="Myriad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="0" dirty="0">
                <a:solidFill>
                  <a:schemeClr val="tx2">
                    <a:lumMod val="75000"/>
                    <a:lumOff val="25000"/>
                  </a:schemeClr>
                </a:solidFill>
                <a:latin typeface="MyriadPro"/>
              </a:rPr>
              <a:t>CBDA has been of great help in educating and providing information for the sector however its role is still not clearly defined in the eyes of the CFI/CBs.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800" b="0" dirty="0">
              <a:solidFill>
                <a:schemeClr val="tx2">
                  <a:lumMod val="75000"/>
                  <a:lumOff val="25000"/>
                </a:schemeClr>
              </a:solidFill>
              <a:latin typeface="MyriadPr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="0" dirty="0">
                <a:solidFill>
                  <a:schemeClr val="tx2">
                    <a:lumMod val="75000"/>
                    <a:lumOff val="25000"/>
                  </a:schemeClr>
                </a:solidFill>
                <a:latin typeface="MyriadPro"/>
              </a:rPr>
              <a:t>CDBA can help in making easing of policies of steering members to the right information sources </a:t>
            </a:r>
          </a:p>
          <a:p>
            <a:endParaRPr lang="en-ZA" b="0" dirty="0">
              <a:solidFill>
                <a:schemeClr val="tx2">
                  <a:lumMod val="75000"/>
                  <a:lumOff val="25000"/>
                </a:schemeClr>
              </a:solidFill>
              <a:latin typeface="MyriadPro"/>
            </a:endParaRPr>
          </a:p>
          <a:p>
            <a:endParaRPr lang="en-ZA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ZA" dirty="0">
              <a:solidFill>
                <a:schemeClr val="tx2">
                  <a:lumMod val="75000"/>
                  <a:lumOff val="25000"/>
                </a:schemeClr>
              </a:solidFill>
              <a:latin typeface="MyriadPr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689A4B-FFD4-5D4A-853B-342846B34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76" y="6230982"/>
            <a:ext cx="1515772" cy="62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92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/>
              <a:t>Complaints procedure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1FEA10-9B90-4F88-AC5B-06B9C0E82A74}"/>
              </a:ext>
            </a:extLst>
          </p:cNvPr>
          <p:cNvSpPr/>
          <p:nvPr/>
        </p:nvSpPr>
        <p:spPr bwMode="auto">
          <a:xfrm>
            <a:off x="9232135" y="165253"/>
            <a:ext cx="45719" cy="45719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Z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128E6C-34C7-4754-B13E-431DA1F22983}"/>
              </a:ext>
            </a:extLst>
          </p:cNvPr>
          <p:cNvSpPr/>
          <p:nvPr/>
        </p:nvSpPr>
        <p:spPr bwMode="auto">
          <a:xfrm>
            <a:off x="9335004" y="1058333"/>
            <a:ext cx="566542" cy="18838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add</a:t>
            </a:r>
            <a:endParaRPr kumimoji="0" lang="en-ZA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891240-4C8B-2D47-A414-704CBCCA96B9}"/>
              </a:ext>
            </a:extLst>
          </p:cNvPr>
          <p:cNvSpPr txBox="1"/>
          <p:nvPr/>
        </p:nvSpPr>
        <p:spPr>
          <a:xfrm>
            <a:off x="692331" y="2664823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309297-3A3A-A146-9EA6-64E7A7400679}"/>
              </a:ext>
            </a:extLst>
          </p:cNvPr>
          <p:cNvSpPr/>
          <p:nvPr/>
        </p:nvSpPr>
        <p:spPr>
          <a:xfrm>
            <a:off x="448374" y="1339408"/>
            <a:ext cx="774203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Members indicated that they trust their board members to deal with their claims procedure.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 scenarios where a claims procedure took place, the CFI/CB was able to handle them successfully without any further complaints.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There is some knowledge of the Financial Sector Conduct Authority (FSCA) among CFI/CB members, but some of them have not gone to it with complaints, but rather to their own institution’s board members.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Some members felt that an ombudsman for CFIs/ CBs would be valuable as they have experience with different complaint scenarios and situations.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Some members felt that it is a good initiative, but not practical, as the CFI industry is too small for an ombudsman.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Another respondent indicated that “the whole point of a CFI is for people to govern themselves”.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b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CFIs are people-focused, and an ombudsman might take away the humanity and trust that members have in their organisations.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endParaRPr lang="en-ZA" dirty="0">
              <a:solidFill>
                <a:schemeClr val="tx2">
                  <a:lumMod val="75000"/>
                  <a:lumOff val="25000"/>
                </a:schemeClr>
              </a:solidFill>
              <a:latin typeface="MyriadPr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E6EB35-A079-1A49-8442-0C587458B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76" y="6230982"/>
            <a:ext cx="1515772" cy="62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77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5FF4CD-CA8D-D948-8A7E-24126F477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41" y="6074228"/>
            <a:ext cx="1515772" cy="62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9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Executive summary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1713" y="1598613"/>
            <a:ext cx="4870367" cy="461380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General feedback and participation </a:t>
            </a:r>
            <a:endParaRPr lang="en-Z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General views of CFIs and CBs in South Africa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Policies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Financial inclusion versus growth potential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The role of the ombudsman</a:t>
            </a:r>
          </a:p>
          <a:p>
            <a:pPr marL="0" indent="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B4E741-1A6D-3D45-A8D4-2A3837F6F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80" y="1598613"/>
            <a:ext cx="3807896" cy="4296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ED628F-D67E-0041-9CC1-941E61E6F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63" y="6094981"/>
            <a:ext cx="1872706" cy="62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2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/>
              <a:t>Objectives </a:t>
            </a:r>
          </a:p>
        </p:txBody>
      </p:sp>
      <p:sp>
        <p:nvSpPr>
          <p:cNvPr id="6" name="Text Placeholder 5"/>
          <p:cNvSpPr>
            <a:spLocks noGrp="1" noChangeAspect="1"/>
          </p:cNvSpPr>
          <p:nvPr>
            <p:ph type="body" sz="quarter" idx="13"/>
          </p:nvPr>
        </p:nvSpPr>
        <p:spPr>
          <a:xfrm>
            <a:off x="349250" y="1390650"/>
            <a:ext cx="8477250" cy="546735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ZA" sz="1800" dirty="0"/>
              <a:t>Provide insights from South Africa’s CFI and CB board, management and ordinary members on their perception of the sector, as well as their views about its future development. </a:t>
            </a:r>
            <a:endParaRPr lang="en-ZA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ZA" sz="1800" dirty="0"/>
              <a:t>Provide insights on the services provided by CFIs and CBs in South Africa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sz="1800" dirty="0"/>
              <a:t>Support the preparation of an options paper for the CBDA and National Treasury incorporating a wide range of stakeholder views.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1FEA10-9B90-4F88-AC5B-06B9C0E82A74}"/>
              </a:ext>
            </a:extLst>
          </p:cNvPr>
          <p:cNvSpPr/>
          <p:nvPr/>
        </p:nvSpPr>
        <p:spPr bwMode="auto">
          <a:xfrm>
            <a:off x="9232135" y="165253"/>
            <a:ext cx="45719" cy="45719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Z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128E6C-34C7-4754-B13E-431DA1F22983}"/>
              </a:ext>
            </a:extLst>
          </p:cNvPr>
          <p:cNvSpPr/>
          <p:nvPr/>
        </p:nvSpPr>
        <p:spPr bwMode="auto">
          <a:xfrm>
            <a:off x="9335004" y="1058333"/>
            <a:ext cx="566542" cy="18838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add</a:t>
            </a:r>
            <a:endParaRPr kumimoji="0" lang="en-ZA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B7762C-F37E-7446-B62D-6273EC5EE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63" y="6094981"/>
            <a:ext cx="1872706" cy="62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5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/>
              <a:t>Methodology  </a:t>
            </a:r>
          </a:p>
        </p:txBody>
      </p:sp>
      <p:sp>
        <p:nvSpPr>
          <p:cNvPr id="6" name="Text Placeholder 5"/>
          <p:cNvSpPr>
            <a:spLocks noGrp="1" noChangeAspect="1"/>
          </p:cNvSpPr>
          <p:nvPr>
            <p:ph type="body" sz="quarter" idx="13"/>
          </p:nvPr>
        </p:nvSpPr>
        <p:spPr>
          <a:xfrm>
            <a:off x="349250" y="1390650"/>
            <a:ext cx="8477250" cy="5467350"/>
          </a:xfrm>
        </p:spPr>
        <p:txBody>
          <a:bodyPr>
            <a:noAutofit/>
          </a:bodyPr>
          <a:lstStyle/>
          <a:p>
            <a:r>
              <a:rPr lang="en-ZA" b="1" dirty="0"/>
              <a:t>QUANTITATIVE APPROACH </a:t>
            </a:r>
            <a:endParaRPr lang="en-ZA" dirty="0"/>
          </a:p>
          <a:p>
            <a:r>
              <a:rPr lang="en-ZA" b="1" i="1" dirty="0"/>
              <a:t>The fieldwork was conducted using the following methods: </a:t>
            </a:r>
            <a:endParaRPr lang="en-ZA" dirty="0"/>
          </a:p>
          <a:p>
            <a:pPr lvl="1"/>
            <a:r>
              <a:rPr lang="en-ZA" dirty="0"/>
              <a:t>Quantitative online surveys: The project team used an online survey platform where a questionnaire was uploaded, and a link sent to CFIs and CBs to share with their members. Total respondents: </a:t>
            </a:r>
            <a:r>
              <a:rPr lang="en-ZA" b="1" dirty="0"/>
              <a:t>63</a:t>
            </a:r>
          </a:p>
          <a:p>
            <a:pPr lvl="1"/>
            <a:endParaRPr lang="en-ZA" dirty="0"/>
          </a:p>
          <a:p>
            <a:pPr lvl="1"/>
            <a:r>
              <a:rPr lang="en-ZA" dirty="0"/>
              <a:t>Qualitative interview surveys: Video calls and phone calls made to respondents for deeper discussions. Total respondents </a:t>
            </a:r>
            <a:r>
              <a:rPr lang="en-ZA" b="1" dirty="0"/>
              <a:t>25 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1FEA10-9B90-4F88-AC5B-06B9C0E82A74}"/>
              </a:ext>
            </a:extLst>
          </p:cNvPr>
          <p:cNvSpPr/>
          <p:nvPr/>
        </p:nvSpPr>
        <p:spPr bwMode="auto">
          <a:xfrm>
            <a:off x="9232135" y="165253"/>
            <a:ext cx="45719" cy="45719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Z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128E6C-34C7-4754-B13E-431DA1F22983}"/>
              </a:ext>
            </a:extLst>
          </p:cNvPr>
          <p:cNvSpPr/>
          <p:nvPr/>
        </p:nvSpPr>
        <p:spPr bwMode="auto">
          <a:xfrm>
            <a:off x="9335004" y="1058333"/>
            <a:ext cx="566542" cy="18838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add</a:t>
            </a:r>
            <a:endParaRPr kumimoji="0" lang="en-ZA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05C530-A74E-DB42-B0B0-ECF2856D6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63" y="6094981"/>
            <a:ext cx="1872706" cy="62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8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/>
              <a:t>Member demographics (Quantitative)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1FEA10-9B90-4F88-AC5B-06B9C0E82A74}"/>
              </a:ext>
            </a:extLst>
          </p:cNvPr>
          <p:cNvSpPr/>
          <p:nvPr/>
        </p:nvSpPr>
        <p:spPr bwMode="auto">
          <a:xfrm>
            <a:off x="9232135" y="165253"/>
            <a:ext cx="45719" cy="45719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Z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128E6C-34C7-4754-B13E-431DA1F22983}"/>
              </a:ext>
            </a:extLst>
          </p:cNvPr>
          <p:cNvSpPr/>
          <p:nvPr/>
        </p:nvSpPr>
        <p:spPr bwMode="auto">
          <a:xfrm>
            <a:off x="9335004" y="1058333"/>
            <a:ext cx="566542" cy="18838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add</a:t>
            </a:r>
            <a:endParaRPr kumimoji="0" lang="en-ZA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C73A94-8704-4A42-8ABC-09337126C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44" y="1286944"/>
            <a:ext cx="7173808" cy="30237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2E0053-77C2-1140-A218-FACC8D11B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968" y="3830840"/>
            <a:ext cx="6362756" cy="25191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891240-4C8B-2D47-A414-704CBCCA96B9}"/>
              </a:ext>
            </a:extLst>
          </p:cNvPr>
          <p:cNvSpPr txBox="1"/>
          <p:nvPr/>
        </p:nvSpPr>
        <p:spPr>
          <a:xfrm>
            <a:off x="692331" y="2664823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C22C7D-5CE7-F646-BD63-AF57AB021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63" y="6094981"/>
            <a:ext cx="1872706" cy="62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8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/>
              <a:t>Member demographics (Qualitative)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1FEA10-9B90-4F88-AC5B-06B9C0E82A74}"/>
              </a:ext>
            </a:extLst>
          </p:cNvPr>
          <p:cNvSpPr/>
          <p:nvPr/>
        </p:nvSpPr>
        <p:spPr bwMode="auto">
          <a:xfrm>
            <a:off x="9232135" y="165253"/>
            <a:ext cx="45719" cy="45719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Z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128E6C-34C7-4754-B13E-431DA1F22983}"/>
              </a:ext>
            </a:extLst>
          </p:cNvPr>
          <p:cNvSpPr/>
          <p:nvPr/>
        </p:nvSpPr>
        <p:spPr bwMode="auto">
          <a:xfrm>
            <a:off x="9335004" y="1058333"/>
            <a:ext cx="566542" cy="18838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add</a:t>
            </a:r>
            <a:endParaRPr kumimoji="0" lang="en-ZA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891240-4C8B-2D47-A414-704CBCCA96B9}"/>
              </a:ext>
            </a:extLst>
          </p:cNvPr>
          <p:cNvSpPr txBox="1"/>
          <p:nvPr/>
        </p:nvSpPr>
        <p:spPr>
          <a:xfrm>
            <a:off x="692331" y="2664823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69E13-04E6-9F4D-8FAD-8F6CA43D1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471" y="1279491"/>
            <a:ext cx="7567198" cy="48154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05F2DF-D963-A54D-8DC5-1AF718A17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63" y="6094981"/>
            <a:ext cx="1872706" cy="62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6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/>
              <a:t>Defining a CFI/Cooperative bank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1FEA10-9B90-4F88-AC5B-06B9C0E82A74}"/>
              </a:ext>
            </a:extLst>
          </p:cNvPr>
          <p:cNvSpPr/>
          <p:nvPr/>
        </p:nvSpPr>
        <p:spPr bwMode="auto">
          <a:xfrm>
            <a:off x="9232135" y="165253"/>
            <a:ext cx="45719" cy="45719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Z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128E6C-34C7-4754-B13E-431DA1F22983}"/>
              </a:ext>
            </a:extLst>
          </p:cNvPr>
          <p:cNvSpPr/>
          <p:nvPr/>
        </p:nvSpPr>
        <p:spPr bwMode="auto">
          <a:xfrm>
            <a:off x="9335004" y="1058333"/>
            <a:ext cx="566542" cy="18838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add</a:t>
            </a:r>
            <a:endParaRPr kumimoji="0" lang="en-ZA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891240-4C8B-2D47-A414-704CBCCA96B9}"/>
              </a:ext>
            </a:extLst>
          </p:cNvPr>
          <p:cNvSpPr txBox="1"/>
          <p:nvPr/>
        </p:nvSpPr>
        <p:spPr>
          <a:xfrm>
            <a:off x="692331" y="2664823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023DCA-329D-764A-9B99-1690A6262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05" y="2000275"/>
            <a:ext cx="8621486" cy="23233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0CB70F-35D8-7E43-AC1D-4254D431D6FC}"/>
              </a:ext>
            </a:extLst>
          </p:cNvPr>
          <p:cNvSpPr/>
          <p:nvPr/>
        </p:nvSpPr>
        <p:spPr>
          <a:xfrm>
            <a:off x="2877337" y="4918965"/>
            <a:ext cx="3389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>
                <a:solidFill>
                  <a:srgbClr val="3F3F3F"/>
                </a:solidFill>
                <a:latin typeface="MyriadPro"/>
              </a:rPr>
              <a:t>“It is people looking after their own.” </a:t>
            </a:r>
            <a:endParaRPr lang="en-ZA" dirty="0"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1B66C4-4366-0145-BF82-EEFDC8CF6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63" y="6094981"/>
            <a:ext cx="1872706" cy="62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85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/>
              <a:t>Perceptions of a CFI/Cooperative bank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1B2F1D6-8E65-46DB-95B7-331DA8F8470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1FEA10-9B90-4F88-AC5B-06B9C0E82A74}"/>
              </a:ext>
            </a:extLst>
          </p:cNvPr>
          <p:cNvSpPr/>
          <p:nvPr/>
        </p:nvSpPr>
        <p:spPr bwMode="auto">
          <a:xfrm>
            <a:off x="9232135" y="165253"/>
            <a:ext cx="45719" cy="45719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ZA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128E6C-34C7-4754-B13E-431DA1F22983}"/>
              </a:ext>
            </a:extLst>
          </p:cNvPr>
          <p:cNvSpPr/>
          <p:nvPr/>
        </p:nvSpPr>
        <p:spPr bwMode="auto">
          <a:xfrm>
            <a:off x="9335004" y="1058333"/>
            <a:ext cx="566542" cy="18838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add</a:t>
            </a:r>
            <a:endParaRPr kumimoji="0" lang="en-ZA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891240-4C8B-2D47-A414-704CBCCA96B9}"/>
              </a:ext>
            </a:extLst>
          </p:cNvPr>
          <p:cNvSpPr txBox="1"/>
          <p:nvPr/>
        </p:nvSpPr>
        <p:spPr>
          <a:xfrm>
            <a:off x="692331" y="2664823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F35A35-CCF2-B748-9E86-F34039F41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225" y="1555227"/>
            <a:ext cx="5105972" cy="47947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A277D6-08B5-0743-9CE1-AD62D16B1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63" y="6094981"/>
            <a:ext cx="1872706" cy="62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80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BG-Fixed_Logo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21F43"/>
      </a:accent1>
      <a:accent2>
        <a:srgbClr val="139AF0"/>
      </a:accent2>
      <a:accent3>
        <a:srgbClr val="7F7F7F"/>
      </a:accent3>
      <a:accent4>
        <a:srgbClr val="00AB51"/>
      </a:accent4>
      <a:accent5>
        <a:srgbClr val="009CA7"/>
      </a:accent5>
      <a:accent6>
        <a:srgbClr val="872B90"/>
      </a:accent6>
      <a:hlink>
        <a:srgbClr val="139AF0"/>
      </a:hlink>
      <a:folHlink>
        <a:srgbClr val="128F9C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Divider Options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Contact Slide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genda Slide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ll Page Interior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ingle Area Interior Options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wo Area Slides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Highlight Slides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omb Stone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Slides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hart 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3A6852B78C9F4D92C49B3F48E90582" ma:contentTypeVersion="12" ma:contentTypeDescription="Create a new document." ma:contentTypeScope="" ma:versionID="491e4abd3391e5253975ab16f8bce849">
  <xsd:schema xmlns:xsd="http://www.w3.org/2001/XMLSchema" xmlns:xs="http://www.w3.org/2001/XMLSchema" xmlns:p="http://schemas.microsoft.com/office/2006/metadata/properties" xmlns:ns3="b00a6683-987e-4b49-a976-4405202e171c" xmlns:ns4="ad45a1a6-9a42-4bfe-b901-65f977a37a68" targetNamespace="http://schemas.microsoft.com/office/2006/metadata/properties" ma:root="true" ma:fieldsID="939137c3e5941f0b9a773d3d183d6dbd" ns3:_="" ns4:_="">
    <xsd:import namespace="b00a6683-987e-4b49-a976-4405202e171c"/>
    <xsd:import namespace="ad45a1a6-9a42-4bfe-b901-65f977a37a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0a6683-987e-4b49-a976-4405202e1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5a1a6-9a42-4bfe-b901-65f977a37a6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9177CC-837D-4E12-BA37-D91E39213FE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B901365-835B-40E6-96FE-024C96CA1E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05E61B-CAD0-45F4-90CA-245DDD136C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0a6683-987e-4b49-a976-4405202e171c"/>
    <ds:schemaRef ds:uri="ad45a1a6-9a42-4bfe-b901-65f977a37a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WBG-Fixed_Logo</Template>
  <TotalTime>10681</TotalTime>
  <Words>733</Words>
  <Application>Microsoft Macintosh PowerPoint</Application>
  <PresentationFormat>On-screen Show (4:3)</PresentationFormat>
  <Paragraphs>178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29</vt:i4>
      </vt:variant>
    </vt:vector>
  </HeadingPairs>
  <TitlesOfParts>
    <vt:vector size="47" baseType="lpstr">
      <vt:lpstr>Andes ExtraLight</vt:lpstr>
      <vt:lpstr>Arial</vt:lpstr>
      <vt:lpstr>Arial Bold</vt:lpstr>
      <vt:lpstr>Calibri</vt:lpstr>
      <vt:lpstr>MyriadPro</vt:lpstr>
      <vt:lpstr>Trebuchet MS</vt:lpstr>
      <vt:lpstr>Wingdings</vt:lpstr>
      <vt:lpstr>WBG-Fixed_Logo</vt:lpstr>
      <vt:lpstr>Agenda Slide</vt:lpstr>
      <vt:lpstr>Full Page Interior</vt:lpstr>
      <vt:lpstr>Single Area Interior Options</vt:lpstr>
      <vt:lpstr>Two Area Slides</vt:lpstr>
      <vt:lpstr>Highlight Slides</vt:lpstr>
      <vt:lpstr>Tomb Stone</vt:lpstr>
      <vt:lpstr>Photo Slides</vt:lpstr>
      <vt:lpstr>Chart </vt:lpstr>
      <vt:lpstr>Divider Options</vt:lpstr>
      <vt:lpstr>Contact Slide</vt:lpstr>
      <vt:lpstr>COOPERATIVE FINANCIAL INSTITUTION AND COOPERATIVE BANK MEMBER SURVEY </vt:lpstr>
      <vt:lpstr>Contents </vt:lpstr>
      <vt:lpstr>Executive summary </vt:lpstr>
      <vt:lpstr>Objectives </vt:lpstr>
      <vt:lpstr>Methodology  </vt:lpstr>
      <vt:lpstr>Member demographics (Quantitative)    </vt:lpstr>
      <vt:lpstr>Member demographics (Qualitative)    </vt:lpstr>
      <vt:lpstr>Defining a CFI/Cooperative bank </vt:lpstr>
      <vt:lpstr>Perceptions of a CFI/Cooperative bank</vt:lpstr>
      <vt:lpstr>Value proposition </vt:lpstr>
      <vt:lpstr>Value proposition </vt:lpstr>
      <vt:lpstr>Value proposition </vt:lpstr>
      <vt:lpstr>Value proposition </vt:lpstr>
      <vt:lpstr>Value proposition </vt:lpstr>
      <vt:lpstr>Value proposition </vt:lpstr>
      <vt:lpstr>Value proposition </vt:lpstr>
      <vt:lpstr>Value proposition </vt:lpstr>
      <vt:lpstr>Value proposition </vt:lpstr>
      <vt:lpstr>Value proposition </vt:lpstr>
      <vt:lpstr>Value proposition </vt:lpstr>
      <vt:lpstr>Challenges and opportunities (Loans and savings)</vt:lpstr>
      <vt:lpstr>Challenges and opportunities (Loans and savings)</vt:lpstr>
      <vt:lpstr>Other challenges and issues </vt:lpstr>
      <vt:lpstr>Opportunities for growth</vt:lpstr>
      <vt:lpstr>Opportunities for growth</vt:lpstr>
      <vt:lpstr>Opportunities for growth</vt:lpstr>
      <vt:lpstr>Role of the CBDA</vt:lpstr>
      <vt:lpstr>Complaints procedure </vt:lpstr>
      <vt:lpstr>THANK YOU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financial stability project</dc:title>
  <dc:creator>amavundla@worldbank.org</dc:creator>
  <cp:lastModifiedBy>Mogorosi Mashilo</cp:lastModifiedBy>
  <cp:revision>332</cp:revision>
  <cp:lastPrinted>2017-11-01T09:34:28Z</cp:lastPrinted>
  <dcterms:created xsi:type="dcterms:W3CDTF">2014-12-15T10:51:56Z</dcterms:created>
  <dcterms:modified xsi:type="dcterms:W3CDTF">2021-03-15T09:27:43Z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0x010100193A6852B78C9F4D92C49B3F48E90582</vt:lpwstr>
  </property>
</Properties>
</file>